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5"/>
  </p:notesMasterIdLst>
  <p:handoutMasterIdLst>
    <p:handoutMasterId r:id="rId16"/>
  </p:handoutMasterIdLst>
  <p:sldIdLst>
    <p:sldId id="256" r:id="rId3"/>
    <p:sldId id="374" r:id="rId4"/>
    <p:sldId id="319" r:id="rId5"/>
    <p:sldId id="367" r:id="rId6"/>
    <p:sldId id="375" r:id="rId7"/>
    <p:sldId id="369" r:id="rId8"/>
    <p:sldId id="370" r:id="rId9"/>
    <p:sldId id="371" r:id="rId10"/>
    <p:sldId id="368" r:id="rId11"/>
    <p:sldId id="365" r:id="rId12"/>
    <p:sldId id="373" r:id="rId13"/>
    <p:sldId id="366" r:id="rId14"/>
  </p:sldIdLst>
  <p:sldSz cx="9144000" cy="6858000" type="screen4x3"/>
  <p:notesSz cx="6797675" cy="9926638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784B2"/>
    <a:srgbClr val="D90071"/>
    <a:srgbClr val="006D8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29" autoAdjust="0"/>
  </p:normalViewPr>
  <p:slideViewPr>
    <p:cSldViewPr snapToGrid="0">
      <p:cViewPr varScale="1">
        <p:scale>
          <a:sx n="102" d="100"/>
          <a:sy n="102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04994-4FD9-4593-BB1D-ABC6C047E6E6}" type="datetimeFigureOut">
              <a:rPr lang="nl-NL" smtClean="0"/>
              <a:pPr/>
              <a:t>13-5-2013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E6C952-1279-4196-8CD5-994444A5FB7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83789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34" tIns="45967" rIns="91934" bIns="4596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934" tIns="45967" rIns="91934" bIns="4596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3B3F8B6-CE09-4503-ACD2-898D097A438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723526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Tijdelijke aanduiding voor notiti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smtClean="0"/>
          </a:p>
        </p:txBody>
      </p:sp>
      <p:sp>
        <p:nvSpPr>
          <p:cNvPr id="28675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6955C7-FDBB-4AA9-9B24-8CD2840FB76E}" type="slidenum">
              <a:rPr lang="nl-NL" smtClean="0"/>
              <a:pPr/>
              <a:t>1</a:t>
            </a:fld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Tijdelijke aanduiding voor notiti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smtClean="0"/>
          </a:p>
        </p:txBody>
      </p:sp>
      <p:sp>
        <p:nvSpPr>
          <p:cNvPr id="30723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E3BE09B-C401-4072-889D-CA0A28AEF72B}" type="slidenum">
              <a:rPr lang="nl-NL" smtClean="0"/>
              <a:pPr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5842" name="Tijdelijke aanduiding voor notiti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smtClean="0"/>
          </a:p>
        </p:txBody>
      </p:sp>
      <p:sp>
        <p:nvSpPr>
          <p:cNvPr id="35843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EF16009-BAAD-4333-8D3B-EE3732839212}" type="slidenum">
              <a:rPr lang="nl-NL" smtClean="0"/>
              <a:pPr/>
              <a:t>8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549275" y="6630988"/>
            <a:ext cx="71438" cy="71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72000" tIns="0" rIns="0" bIns="0"/>
          <a:lstStyle/>
          <a:p>
            <a:pPr algn="r">
              <a:lnSpc>
                <a:spcPts val="100"/>
              </a:lnSpc>
              <a:defRPr/>
            </a:pPr>
            <a:fld id="{0F3B7729-2493-4CF8-AD36-947B28FD3C5D}" type="slidenum">
              <a:rPr lang="nl-NL" sz="100"/>
              <a:pPr algn="r">
                <a:lnSpc>
                  <a:spcPts val="100"/>
                </a:lnSpc>
                <a:defRPr/>
              </a:pPr>
              <a:t>‹nr.›</a:t>
            </a:fld>
            <a:endParaRPr lang="nl-NL" sz="1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6725" y="1482725"/>
            <a:ext cx="7521575" cy="1035050"/>
          </a:xfrm>
        </p:spPr>
        <p:txBody>
          <a:bodyPr anchor="t"/>
          <a:lstStyle>
            <a:lvl1pPr>
              <a:lnSpc>
                <a:spcPts val="3500"/>
              </a:lnSpc>
              <a:defRPr sz="35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6725" y="2693988"/>
            <a:ext cx="7521575" cy="1019175"/>
          </a:xfrm>
        </p:spPr>
        <p:txBody>
          <a:bodyPr/>
          <a:lstStyle>
            <a:lvl1pPr marL="0" indent="0">
              <a:buFont typeface="Arial" charset="0"/>
              <a:buNone/>
              <a:defRPr sz="3000"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66725" y="746125"/>
            <a:ext cx="3427413" cy="476250"/>
          </a:xfrm>
        </p:spPr>
        <p:txBody>
          <a:bodyPr/>
          <a:lstStyle>
            <a:lvl1pPr>
              <a:lnSpc>
                <a:spcPts val="2500"/>
              </a:lnSpc>
              <a:defRPr sz="25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61963" y="6616700"/>
            <a:ext cx="71437" cy="714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57213" y="6634163"/>
            <a:ext cx="71437" cy="714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43E64-0160-4BF8-B955-E03D091583D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DFEA3-7863-4FBA-9E1C-0CFE91B1A7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054725" y="312738"/>
            <a:ext cx="1924050" cy="55308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77813" y="312738"/>
            <a:ext cx="5624512" cy="55308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C89AB-F253-4BB4-8D4B-9A41F0A1B66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el en tekst bov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312738"/>
            <a:ext cx="6010275" cy="75565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277813" y="1381125"/>
            <a:ext cx="7700962" cy="21542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277813" y="3687763"/>
            <a:ext cx="7700962" cy="21558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F7292-BE18-4E33-86DB-C1CF9F44914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549275" y="6630988"/>
            <a:ext cx="71438" cy="71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72000" tIns="0" rIns="0" bIns="0"/>
          <a:lstStyle/>
          <a:p>
            <a:pPr algn="r">
              <a:lnSpc>
                <a:spcPts val="100"/>
              </a:lnSpc>
              <a:defRPr/>
            </a:pPr>
            <a:fld id="{533F391A-17BD-4FA7-83B0-EC5E2B24A505}" type="slidenum">
              <a:rPr lang="nl-NL" sz="100"/>
              <a:pPr algn="r">
                <a:lnSpc>
                  <a:spcPts val="100"/>
                </a:lnSpc>
                <a:defRPr/>
              </a:pPr>
              <a:t>‹nr.›</a:t>
            </a:fld>
            <a:endParaRPr lang="nl-NL" sz="1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6725" y="1482725"/>
            <a:ext cx="7521575" cy="1035050"/>
          </a:xfrm>
        </p:spPr>
        <p:txBody>
          <a:bodyPr anchor="t"/>
          <a:lstStyle>
            <a:lvl1pPr>
              <a:lnSpc>
                <a:spcPts val="3500"/>
              </a:lnSpc>
              <a:defRPr sz="3500" b="1"/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6725" y="2693988"/>
            <a:ext cx="7521575" cy="1019175"/>
          </a:xfrm>
        </p:spPr>
        <p:txBody>
          <a:bodyPr/>
          <a:lstStyle>
            <a:lvl1pPr marL="0" indent="0">
              <a:buFont typeface="Arial" charset="0"/>
              <a:buNone/>
              <a:defRPr sz="3000">
                <a:solidFill>
                  <a:srgbClr val="006D8C"/>
                </a:solidFill>
              </a:defRPr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92150" y="6619875"/>
            <a:ext cx="71438" cy="714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61963" y="6616700"/>
            <a:ext cx="71437" cy="714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57213" y="6634163"/>
            <a:ext cx="71437" cy="714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A8235-F3F9-4FAD-86E1-DE3013AB00F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1620F-2273-415B-B6E8-D152249D10C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DC0B9-C299-4EFB-B4F2-9B7BEBD7CFA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277813" y="1381125"/>
            <a:ext cx="3773487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203700" y="1381125"/>
            <a:ext cx="3775075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E0295-EC98-4BB0-A150-C34771399B4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535B8-621E-47FC-9155-C064605A917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C6A9-9604-4F92-A762-7FB8BC1613F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5EDFE-851A-4781-A820-D67EAAEF50D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1C92E-7677-4B29-892D-4677D0C8118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83C64-1FEF-4FBF-9C53-B39D894D124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26D67-3F2A-4E34-AD28-5FA41E5D4C1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E6A30-FAAE-424A-AB04-7AC4AC61372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054725" y="312738"/>
            <a:ext cx="1924050" cy="55308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77813" y="312738"/>
            <a:ext cx="5624512" cy="55308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B7DFA-1930-4398-B698-FCA8AFC3B44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27D2F-A3CE-4ECA-AC14-B0D2FB2FF60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277813" y="1381125"/>
            <a:ext cx="3773487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203700" y="1381125"/>
            <a:ext cx="3775075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9EDF2-D3A0-4196-9AAB-1BB516A10EC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4F91E-3914-4293-84A0-B026B20734B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CA745-56D0-410A-8A3B-E279F4275C3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E4375-A841-417A-9676-49F3A03CFC6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77815-DB1E-40FC-9525-D5B5C882E43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F3465-F343-4CD1-BC16-58FC990F7AC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312738"/>
            <a:ext cx="60102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7813" y="1381125"/>
            <a:ext cx="7700962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6725" y="6786563"/>
            <a:ext cx="71438" cy="71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200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00"/>
              </a:lnSpc>
              <a:defRPr sz="1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4675" y="6786563"/>
            <a:ext cx="71438" cy="71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200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ts val="100"/>
              </a:lnSpc>
              <a:defRPr sz="1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8500" y="6786563"/>
            <a:ext cx="71438" cy="71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200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ts val="100"/>
              </a:lnSpc>
              <a:defRPr sz="100"/>
            </a:lvl1pPr>
          </a:lstStyle>
          <a:p>
            <a:pPr>
              <a:defRPr/>
            </a:pPr>
            <a:fld id="{AADCC00C-B104-4E01-B541-44F1F189A04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</p:sldLayoutIdLst>
  <p:txStyles>
    <p:titleStyle>
      <a:lvl1pPr algn="l" rtl="0" fontAlgn="base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2pPr>
      <a:lvl3pPr algn="l" rtl="0" fontAlgn="base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3pPr>
      <a:lvl4pPr algn="l" rtl="0" fontAlgn="base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4pPr>
      <a:lvl5pPr algn="l" rtl="0" fontAlgn="base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9pPr>
    </p:titleStyle>
    <p:bodyStyle>
      <a:lvl1pPr marL="184150" indent="-184150" algn="l" rtl="0" fontAlgn="base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211138" algn="l" rtl="0" fontAlgn="base">
        <a:lnSpc>
          <a:spcPts val="3500"/>
        </a:lnSpc>
        <a:spcBef>
          <a:spcPct val="0"/>
        </a:spcBef>
        <a:spcAft>
          <a:spcPct val="0"/>
        </a:spcAft>
        <a:buSzPct val="110000"/>
        <a:buFont typeface="Arial" charset="0"/>
        <a:buChar char="-"/>
        <a:defRPr sz="2500">
          <a:solidFill>
            <a:schemeClr val="tx1"/>
          </a:solidFill>
          <a:latin typeface="+mn-lt"/>
        </a:defRPr>
      </a:lvl2pPr>
      <a:lvl3pPr marL="590550" indent="-192088" algn="l" rtl="0" fontAlgn="base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3pPr>
      <a:lvl4pPr marL="793750" indent="-201613" algn="l" rtl="0" fontAlgn="base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4pPr>
      <a:lvl5pPr marL="979488" indent="-184150" algn="l" rtl="0" fontAlgn="base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5pPr>
      <a:lvl6pPr marL="1436688" indent="-18415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6pPr>
      <a:lvl7pPr marL="1893888" indent="-18415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7pPr>
      <a:lvl8pPr marL="2351088" indent="-18415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8pPr>
      <a:lvl9pPr marL="2808288" indent="-18415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312738"/>
            <a:ext cx="60102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7813" y="1381125"/>
            <a:ext cx="7700962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6725" y="6786563"/>
            <a:ext cx="71438" cy="71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200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00"/>
              </a:lnSpc>
              <a:defRPr sz="1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4675" y="6786563"/>
            <a:ext cx="71438" cy="71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200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ts val="100"/>
              </a:lnSpc>
              <a:defRPr sz="1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8500" y="6786563"/>
            <a:ext cx="71438" cy="71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200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ts val="100"/>
              </a:lnSpc>
              <a:defRPr sz="100"/>
            </a:lvl1pPr>
          </a:lstStyle>
          <a:p>
            <a:pPr>
              <a:defRPr/>
            </a:pPr>
            <a:fld id="{2E37AB81-C114-4424-97B0-8A997F76B49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eaLnBrk="0" fontAlgn="base" hangingPunct="0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ts val="2500"/>
        </a:lnSpc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9pPr>
    </p:titleStyle>
    <p:bodyStyle>
      <a:lvl1pPr marL="184150" indent="-184150"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211138"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buSzPct val="110000"/>
        <a:buFont typeface="Arial" charset="0"/>
        <a:buChar char="-"/>
        <a:defRPr sz="2500">
          <a:solidFill>
            <a:schemeClr val="tx1"/>
          </a:solidFill>
          <a:latin typeface="+mn-lt"/>
        </a:defRPr>
      </a:lvl2pPr>
      <a:lvl3pPr marL="590550" indent="-192088"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3pPr>
      <a:lvl4pPr marL="793750" indent="-201613"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4pPr>
      <a:lvl5pPr marL="979488" indent="-184150"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5pPr>
      <a:lvl6pPr marL="1436688" indent="-184150" algn="l" rtl="0" fontAlgn="base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6pPr>
      <a:lvl7pPr marL="1893888" indent="-184150" algn="l" rtl="0" fontAlgn="base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7pPr>
      <a:lvl8pPr marL="2351088" indent="-184150" algn="l" rtl="0" fontAlgn="base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8pPr>
      <a:lvl9pPr marL="2808288" indent="-184150" algn="l" rtl="0" fontAlgn="base">
        <a:lnSpc>
          <a:spcPts val="3500"/>
        </a:lnSpc>
        <a:spcBef>
          <a:spcPct val="0"/>
        </a:spcBef>
        <a:spcAft>
          <a:spcPct val="0"/>
        </a:spcAft>
        <a:buFont typeface="Arial" charset="0"/>
        <a:buChar char="-"/>
        <a:defRPr sz="25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nl-NL" smtClean="0"/>
              <a:t>Via Beeld| Koptekst en voettekst kunt u deze tekst wijzigen</a:t>
            </a:r>
          </a:p>
        </p:txBody>
      </p:sp>
      <p:sp>
        <p:nvSpPr>
          <p:cNvPr id="2765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41AF35-072B-4ABE-8984-FFDCE1F604F0}" type="slidenum">
              <a:rPr lang="nl-NL" smtClean="0"/>
              <a:pPr/>
              <a:t>1</a:t>
            </a:fld>
            <a:endParaRPr lang="nl-NL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0174" y="1460500"/>
            <a:ext cx="8277225" cy="1035050"/>
          </a:xfrm>
        </p:spPr>
        <p:txBody>
          <a:bodyPr/>
          <a:lstStyle/>
          <a:p>
            <a:pPr marL="457200"/>
            <a:r>
              <a:rPr lang="nl-NL" sz="3600" dirty="0" smtClean="0">
                <a:latin typeface="Calibri" pitchFamily="34" charset="0"/>
              </a:rPr>
              <a:t>Ervaringen met kennisverspreiding</a:t>
            </a:r>
            <a:br>
              <a:rPr lang="nl-NL" sz="3600" dirty="0" smtClean="0">
                <a:latin typeface="Calibri" pitchFamily="34" charset="0"/>
              </a:rPr>
            </a:br>
            <a:r>
              <a:rPr lang="nl-NL" sz="3600" dirty="0">
                <a:latin typeface="Calibri" pitchFamily="34" charset="0"/>
              </a:rPr>
              <a:t/>
            </a:r>
            <a:br>
              <a:rPr lang="nl-NL" sz="3600" dirty="0">
                <a:latin typeface="Calibri" pitchFamily="34" charset="0"/>
              </a:rPr>
            </a:br>
            <a:endParaRPr lang="nl-NL" sz="3600" i="1" dirty="0" smtClean="0">
              <a:latin typeface="Calibri" pitchFamily="34" charset="0"/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14 mei 2013</a:t>
            </a:r>
          </a:p>
          <a:p>
            <a:r>
              <a:rPr lang="nl-NL" dirty="0" err="1" smtClean="0"/>
              <a:t>ZonMw</a:t>
            </a:r>
            <a:r>
              <a:rPr lang="nl-NL" dirty="0" smtClean="0"/>
              <a:t> bijeenkomst</a:t>
            </a:r>
          </a:p>
          <a:p>
            <a:endParaRPr lang="nl-NL" dirty="0" smtClean="0"/>
          </a:p>
          <a:p>
            <a:r>
              <a:rPr lang="nl-NL" dirty="0" smtClean="0"/>
              <a:t>Birgit </a:t>
            </a:r>
            <a:r>
              <a:rPr lang="nl-NL" dirty="0" err="1" smtClean="0"/>
              <a:t>Fröhleke</a:t>
            </a: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Project oncobase</a:t>
            </a:r>
          </a:p>
        </p:txBody>
      </p:sp>
      <p:sp>
        <p:nvSpPr>
          <p:cNvPr id="38914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 Concentratie en spreidingsdiscussie</a:t>
            </a:r>
          </a:p>
          <a:p>
            <a:r>
              <a:rPr lang="nl-NL" dirty="0" smtClean="0"/>
              <a:t> Behoefte vanuit chirurgen registratiesysteem (IKW)</a:t>
            </a:r>
          </a:p>
          <a:p>
            <a:r>
              <a:rPr lang="nl-NL" dirty="0" smtClean="0"/>
              <a:t> Systeemeisen</a:t>
            </a:r>
          </a:p>
          <a:p>
            <a:pPr marL="609600" lvl="3" indent="-26988">
              <a:buNone/>
            </a:pPr>
            <a:r>
              <a:rPr lang="nl-NL" sz="2000" dirty="0" smtClean="0"/>
              <a:t>Zelf invoeren</a:t>
            </a:r>
          </a:p>
          <a:p>
            <a:pPr marL="609600" lvl="3" indent="-26988">
              <a:buNone/>
            </a:pPr>
            <a:r>
              <a:rPr lang="nl-NL" sz="2000" dirty="0" smtClean="0"/>
              <a:t>Invoer KR-medewerkers</a:t>
            </a:r>
          </a:p>
          <a:p>
            <a:pPr marL="609600" lvl="3" indent="-26988">
              <a:buNone/>
            </a:pPr>
            <a:r>
              <a:rPr lang="nl-NL" sz="2000" dirty="0" smtClean="0"/>
              <a:t>Directe terugkoppeling</a:t>
            </a:r>
          </a:p>
          <a:p>
            <a:r>
              <a:rPr lang="nl-NL" dirty="0" smtClean="0"/>
              <a:t> Eisen inhoud</a:t>
            </a:r>
          </a:p>
          <a:p>
            <a:pPr marL="609600" lvl="3" indent="0">
              <a:buNone/>
            </a:pPr>
            <a:r>
              <a:rPr lang="nl-NL" sz="2400" dirty="0" smtClean="0"/>
              <a:t>Omvang</a:t>
            </a:r>
            <a:r>
              <a:rPr lang="nl-NL" sz="2000" dirty="0" smtClean="0"/>
              <a:t> dataset en regionale variatie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ging het mis</a:t>
            </a:r>
          </a:p>
        </p:txBody>
      </p:sp>
      <p:sp>
        <p:nvSpPr>
          <p:cNvPr id="39938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Betrokkenheid beroepsgroep/draagvlak</a:t>
            </a:r>
          </a:p>
          <a:p>
            <a:pPr marL="582612" lvl="3" indent="0">
              <a:buNone/>
            </a:pPr>
            <a:r>
              <a:rPr lang="nl-NL" sz="2000" dirty="0" smtClean="0"/>
              <a:t>Regionaal versus landelijk en fasering</a:t>
            </a:r>
          </a:p>
          <a:p>
            <a:pPr marL="582612" lvl="3" indent="0">
              <a:buNone/>
            </a:pPr>
            <a:r>
              <a:rPr lang="nl-NL" sz="2000" dirty="0" smtClean="0"/>
              <a:t>Gevoel eigendom</a:t>
            </a:r>
          </a:p>
          <a:p>
            <a:pPr marL="582612" lvl="3" indent="0">
              <a:buNone/>
            </a:pPr>
            <a:r>
              <a:rPr lang="nl-NL" sz="2000" dirty="0" smtClean="0"/>
              <a:t>Parallelle initiatieven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Systeem</a:t>
            </a:r>
          </a:p>
          <a:p>
            <a:pPr marL="601662" lvl="3" indent="0">
              <a:buNone/>
            </a:pPr>
            <a:r>
              <a:rPr lang="nl-NL" sz="2000" dirty="0" smtClean="0"/>
              <a:t>Gebruiksvriendelijkheid</a:t>
            </a:r>
          </a:p>
          <a:p>
            <a:pPr marL="601662" lvl="3" indent="0">
              <a:buNone/>
            </a:pPr>
            <a:r>
              <a:rPr lang="nl-NL" sz="2000" dirty="0" smtClean="0"/>
              <a:t>Complexiteit dataextractie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Geleerde lessen</a:t>
            </a:r>
          </a:p>
        </p:txBody>
      </p:sp>
      <p:sp>
        <p:nvSpPr>
          <p:cNvPr id="40962" name="Tijdelijke aanduiding voor inhoud 2"/>
          <p:cNvSpPr>
            <a:spLocks noGrp="1"/>
          </p:cNvSpPr>
          <p:nvPr>
            <p:ph idx="1"/>
          </p:nvPr>
        </p:nvSpPr>
        <p:spPr>
          <a:xfrm>
            <a:off x="277813" y="1381125"/>
            <a:ext cx="8751887" cy="4462463"/>
          </a:xfrm>
        </p:spPr>
        <p:txBody>
          <a:bodyPr/>
          <a:lstStyle/>
          <a:p>
            <a:r>
              <a:rPr lang="nl-NL" dirty="0" smtClean="0"/>
              <a:t>Doel en draagvlak</a:t>
            </a:r>
            <a:r>
              <a:rPr lang="nl-NL" dirty="0"/>
              <a:t>: aansluiten op de praktijk: moet minder werk, betere zorg, meer voldoening opleveren</a:t>
            </a:r>
          </a:p>
          <a:p>
            <a:r>
              <a:rPr lang="nl-NL" dirty="0" smtClean="0"/>
              <a:t>Omvang: werken </a:t>
            </a:r>
            <a:r>
              <a:rPr lang="nl-NL" dirty="0" smtClean="0">
                <a:sym typeface="Wingdings" pitchFamily="2" charset="2"/>
              </a:rPr>
              <a:t>v</a:t>
            </a:r>
            <a:r>
              <a:rPr lang="nl-NL" dirty="0" smtClean="0"/>
              <a:t>an klein naar groot</a:t>
            </a:r>
          </a:p>
          <a:p>
            <a:r>
              <a:rPr lang="nl-NL" dirty="0" smtClean="0"/>
              <a:t>Fasen: ontwikkelen – testen – opschalen -  breed implementeren - </a:t>
            </a:r>
            <a:r>
              <a:rPr lang="nl-NL" dirty="0" err="1" smtClean="0"/>
              <a:t>doorontwikkelen</a:t>
            </a:r>
            <a:endParaRPr lang="nl-NL" dirty="0" smtClean="0"/>
          </a:p>
          <a:p>
            <a:r>
              <a:rPr lang="nl-NL" dirty="0" smtClean="0"/>
              <a:t>Aanpak: verschillende implementatiestrategieën</a:t>
            </a:r>
          </a:p>
          <a:p>
            <a:r>
              <a:rPr lang="nl-NL" dirty="0" smtClean="0"/>
              <a:t>Organisatie: Procesmatig denken en projectmatig handelen</a:t>
            </a:r>
          </a:p>
          <a:p>
            <a:r>
              <a:rPr lang="nl-NL" smtClean="0"/>
              <a:t>Beheersing: financiering en tijd</a:t>
            </a: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gaat het over?</a:t>
            </a:r>
            <a:endParaRPr lang="nl-NL" dirty="0"/>
          </a:p>
        </p:txBody>
      </p:sp>
      <p:sp>
        <p:nvSpPr>
          <p:cNvPr id="5" name="Afgeronde rechthoek 4"/>
          <p:cNvSpPr/>
          <p:nvPr/>
        </p:nvSpPr>
        <p:spPr>
          <a:xfrm>
            <a:off x="696685" y="3730171"/>
            <a:ext cx="22932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2"/>
                </a:solidFill>
              </a:rPr>
              <a:t>Leren </a:t>
            </a:r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8" name="Afgeronde rechthoek 7"/>
          <p:cNvSpPr/>
          <p:nvPr/>
        </p:nvSpPr>
        <p:spPr>
          <a:xfrm>
            <a:off x="2728686" y="5094513"/>
            <a:ext cx="22932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2"/>
                </a:solidFill>
              </a:rPr>
              <a:t>K</a:t>
            </a:r>
            <a:r>
              <a:rPr lang="nl-NL" dirty="0" smtClean="0">
                <a:solidFill>
                  <a:schemeClr val="tx2"/>
                </a:solidFill>
              </a:rPr>
              <a:t>ennis verspreiden  </a:t>
            </a:r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9" name="Afgeronde rechthoek 8"/>
          <p:cNvSpPr/>
          <p:nvPr/>
        </p:nvSpPr>
        <p:spPr>
          <a:xfrm>
            <a:off x="3178628" y="2779486"/>
            <a:ext cx="22932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2"/>
                </a:solidFill>
              </a:rPr>
              <a:t>Implementeren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0" name="Afgeronde rechthoek 9"/>
          <p:cNvSpPr/>
          <p:nvPr/>
        </p:nvSpPr>
        <p:spPr>
          <a:xfrm>
            <a:off x="341083" y="5239657"/>
            <a:ext cx="22932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2"/>
                </a:solidFill>
              </a:rPr>
              <a:t>Projectmatig werken</a:t>
            </a:r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11" name="Afgeronde rechthoek 10"/>
          <p:cNvSpPr/>
          <p:nvPr/>
        </p:nvSpPr>
        <p:spPr>
          <a:xfrm>
            <a:off x="3846286" y="3918857"/>
            <a:ext cx="22932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2"/>
                </a:solidFill>
              </a:rPr>
              <a:t>Opschalen </a:t>
            </a:r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12" name="Afgeronde rechthoek 11"/>
          <p:cNvSpPr/>
          <p:nvPr/>
        </p:nvSpPr>
        <p:spPr>
          <a:xfrm>
            <a:off x="3621314" y="1676400"/>
            <a:ext cx="22932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2"/>
                </a:solidFill>
              </a:rPr>
              <a:t>Innoveren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8" name="Afgeronde rechthoek 17"/>
          <p:cNvSpPr/>
          <p:nvPr/>
        </p:nvSpPr>
        <p:spPr>
          <a:xfrm>
            <a:off x="885371" y="1407886"/>
            <a:ext cx="22932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2"/>
                </a:solidFill>
              </a:rPr>
              <a:t>Kwaliteit</a:t>
            </a:r>
          </a:p>
          <a:p>
            <a:pPr algn="ctr"/>
            <a:r>
              <a:rPr lang="nl-NL" dirty="0" smtClean="0">
                <a:solidFill>
                  <a:schemeClr val="tx2"/>
                </a:solidFill>
              </a:rPr>
              <a:t>verbeteren</a:t>
            </a:r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21" name="Afgeronde rechthoek 20"/>
          <p:cNvSpPr/>
          <p:nvPr/>
        </p:nvSpPr>
        <p:spPr>
          <a:xfrm>
            <a:off x="232228" y="2590800"/>
            <a:ext cx="22932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 smtClean="0">
                <a:solidFill>
                  <a:schemeClr val="tx2"/>
                </a:solidFill>
              </a:rPr>
              <a:t>Doorontwikkelen</a:t>
            </a:r>
            <a:r>
              <a:rPr lang="nl-NL" dirty="0" smtClean="0">
                <a:solidFill>
                  <a:schemeClr val="tx2"/>
                </a:solidFill>
              </a:rPr>
              <a:t> </a:t>
            </a:r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22" name="Afgeronde rechthoek 21"/>
          <p:cNvSpPr/>
          <p:nvPr/>
        </p:nvSpPr>
        <p:spPr>
          <a:xfrm>
            <a:off x="6560457" y="3969656"/>
            <a:ext cx="22932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 smtClean="0">
                <a:solidFill>
                  <a:schemeClr val="tx2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GOEDE ZORG</a:t>
            </a:r>
            <a:endParaRPr lang="nl-NL" b="1" dirty="0">
              <a:solidFill>
                <a:schemeClr val="tx2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9" name="Rechteraccolade 18"/>
          <p:cNvSpPr/>
          <p:nvPr/>
        </p:nvSpPr>
        <p:spPr>
          <a:xfrm>
            <a:off x="5675085" y="1415142"/>
            <a:ext cx="1378857" cy="46300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655468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Inhoud presentatie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7813" y="1381125"/>
            <a:ext cx="8497887" cy="44624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 smtClean="0"/>
          </a:p>
          <a:p>
            <a:pPr marL="0" indent="0">
              <a:buFont typeface="Arial" charset="0"/>
              <a:buNone/>
              <a:defRPr/>
            </a:pPr>
            <a:r>
              <a:rPr lang="nl-NL" dirty="0" smtClean="0"/>
              <a:t>Ervaringen met:</a:t>
            </a:r>
          </a:p>
          <a:p>
            <a:pPr marL="0" indent="0">
              <a:buFont typeface="Arial" charset="0"/>
              <a:buNone/>
              <a:defRPr/>
            </a:pPr>
            <a:endParaRPr lang="nl-NL" dirty="0" smtClean="0"/>
          </a:p>
          <a:p>
            <a:pPr>
              <a:defRPr/>
            </a:pPr>
            <a:r>
              <a:rPr lang="nl-NL" dirty="0" err="1" smtClean="0"/>
              <a:t>Zorgpad</a:t>
            </a:r>
            <a:r>
              <a:rPr lang="nl-NL" dirty="0" smtClean="0"/>
              <a:t> stervensfase</a:t>
            </a:r>
          </a:p>
          <a:p>
            <a:pPr>
              <a:defRPr/>
            </a:pPr>
            <a:r>
              <a:rPr lang="nl-NL" dirty="0" err="1" smtClean="0"/>
              <a:t>Oncobase</a:t>
            </a:r>
            <a:r>
              <a:rPr lang="nl-NL" dirty="0" smtClean="0"/>
              <a:t> </a:t>
            </a:r>
          </a:p>
          <a:p>
            <a:pPr>
              <a:defRPr/>
            </a:pPr>
            <a:endParaRPr lang="nl-NL" dirty="0"/>
          </a:p>
          <a:p>
            <a:pPr>
              <a:defRPr/>
            </a:pPr>
            <a:endParaRPr lang="nl-NL" dirty="0" smtClean="0"/>
          </a:p>
          <a:p>
            <a:pPr>
              <a:defRPr/>
            </a:pPr>
            <a:endParaRPr lang="nl-NL" dirty="0" smtClean="0"/>
          </a:p>
          <a:p>
            <a:pPr lvl="1">
              <a:defRPr/>
            </a:pPr>
            <a:endParaRPr lang="nl-NL" dirty="0" smtClean="0">
              <a:ea typeface="+mn-ea"/>
              <a:cs typeface="+mn-cs"/>
            </a:endParaRPr>
          </a:p>
          <a:p>
            <a:pPr lvl="1">
              <a:defRPr/>
            </a:pPr>
            <a:endParaRPr lang="nl-NL" dirty="0">
              <a:ea typeface="+mn-ea"/>
              <a:cs typeface="+mn-cs"/>
            </a:endParaRPr>
          </a:p>
          <a:p>
            <a:pPr lvl="1">
              <a:defRPr/>
            </a:pPr>
            <a:endParaRPr lang="nl-NL" dirty="0" smtClean="0">
              <a:ea typeface="+mn-ea"/>
              <a:cs typeface="+mn-cs"/>
            </a:endParaRPr>
          </a:p>
          <a:p>
            <a:pPr marL="185737" lvl="1" indent="0">
              <a:buFont typeface="Arial" charset="0"/>
              <a:buNone/>
              <a:defRPr/>
            </a:pPr>
            <a:endParaRPr lang="nl-NL" dirty="0">
              <a:ea typeface="+mn-ea"/>
              <a:cs typeface="+mn-cs"/>
            </a:endParaRPr>
          </a:p>
          <a:p>
            <a:pPr lvl="1">
              <a:defRPr/>
            </a:pPr>
            <a:endParaRPr lang="nl-NL" dirty="0">
              <a:ea typeface="+mn-ea"/>
              <a:cs typeface="+mn-cs"/>
            </a:endParaRPr>
          </a:p>
          <a:p>
            <a:pPr lvl="1">
              <a:defRPr/>
            </a:pPr>
            <a:endParaRPr lang="nl-NL" dirty="0">
              <a:ea typeface="+mn-ea"/>
              <a:cs typeface="+mn-cs"/>
            </a:endParaRPr>
          </a:p>
          <a:p>
            <a:pPr lvl="1">
              <a:defRPr/>
            </a:pPr>
            <a:endParaRPr lang="nl-NL" dirty="0">
              <a:ea typeface="+mn-ea"/>
              <a:cs typeface="+mn-cs"/>
            </a:endParaRPr>
          </a:p>
          <a:p>
            <a:pPr lvl="1">
              <a:defRPr/>
            </a:pPr>
            <a:endParaRPr lang="nl-NL" dirty="0" smtClean="0"/>
          </a:p>
        </p:txBody>
      </p:sp>
      <p:pic>
        <p:nvPicPr>
          <p:cNvPr id="29699" name="Afbeelding 4" descr="zorgpad_mammacarcinoom_top-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0" y="4797425"/>
            <a:ext cx="76327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IKNL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7813" y="1381125"/>
            <a:ext cx="7926387" cy="4462463"/>
          </a:xfrm>
        </p:spPr>
        <p:txBody>
          <a:bodyPr/>
          <a:lstStyle/>
          <a:p>
            <a:pPr>
              <a:defRPr/>
            </a:pPr>
            <a:r>
              <a:rPr lang="nl-NL" dirty="0" smtClean="0"/>
              <a:t>IKNL kennis- en kwaliteitsinstituut voor de oncologische en palliatieve zorg</a:t>
            </a:r>
          </a:p>
          <a:p>
            <a:pPr marL="0" indent="0">
              <a:buFont typeface="Arial" charset="0"/>
              <a:buNone/>
              <a:defRPr/>
            </a:pPr>
            <a:endParaRPr lang="nl-NL" dirty="0" smtClean="0"/>
          </a:p>
          <a:p>
            <a:pPr>
              <a:defRPr/>
            </a:pPr>
            <a:r>
              <a:rPr lang="nl-NL" dirty="0" smtClean="0"/>
              <a:t>30 jaar ervaring</a:t>
            </a:r>
          </a:p>
          <a:p>
            <a:pPr marL="212725" lvl="1" indent="0">
              <a:buFont typeface="Arial" charset="0"/>
              <a:buNone/>
              <a:defRPr/>
            </a:pPr>
            <a:r>
              <a:rPr lang="nl-NL" sz="2000" dirty="0" smtClean="0"/>
              <a:t>Registratie en monitoring</a:t>
            </a:r>
          </a:p>
          <a:p>
            <a:pPr marL="212725" lvl="1" indent="0">
              <a:buFont typeface="Arial" charset="0"/>
              <a:buNone/>
              <a:defRPr/>
            </a:pPr>
            <a:r>
              <a:rPr lang="nl-NL" sz="2000" dirty="0" smtClean="0"/>
              <a:t>Richtlijnontwikkeling t/m -implementatie </a:t>
            </a:r>
          </a:p>
          <a:p>
            <a:pPr marL="212725" lvl="1" indent="0">
              <a:buFont typeface="Arial" charset="0"/>
              <a:buNone/>
              <a:defRPr/>
            </a:pPr>
            <a:r>
              <a:rPr lang="nl-NL" sz="2000" dirty="0" smtClean="0"/>
              <a:t>Deskundigheidsbevordering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>
              <a:defRPr/>
            </a:pPr>
            <a:endParaRPr lang="nl-NL" dirty="0" smtClean="0"/>
          </a:p>
          <a:p>
            <a:pPr>
              <a:defRPr/>
            </a:pPr>
            <a:endParaRPr lang="nl-NL" dirty="0"/>
          </a:p>
          <a:p>
            <a:pPr>
              <a:defRPr/>
            </a:pPr>
            <a:endParaRPr lang="nl-NL" dirty="0" smtClean="0"/>
          </a:p>
          <a:p>
            <a:pPr>
              <a:defRPr/>
            </a:pPr>
            <a:endParaRPr lang="nl-NL" dirty="0"/>
          </a:p>
          <a:p>
            <a:pPr>
              <a:defRPr/>
            </a:pPr>
            <a:endParaRPr lang="nl-NL" dirty="0"/>
          </a:p>
        </p:txBody>
      </p:sp>
      <p:pic>
        <p:nvPicPr>
          <p:cNvPr id="31747" name="Afbeelding 4" descr="kwaliteitscirkel_iknl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7429" y="2204196"/>
            <a:ext cx="3875314" cy="3815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Van leren naar presteren</a:t>
            </a:r>
            <a:endParaRPr lang="nl-NL" dirty="0"/>
          </a:p>
        </p:txBody>
      </p:sp>
      <p:pic>
        <p:nvPicPr>
          <p:cNvPr id="4" name="Tijdelijke aanduiding voor inhoud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1755" y="1439182"/>
            <a:ext cx="4777388" cy="469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846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Zorgpad stervensfase (ZS)</a:t>
            </a:r>
          </a:p>
        </p:txBody>
      </p:sp>
      <p:sp>
        <p:nvSpPr>
          <p:cNvPr id="32770" name="Tijdelijke aanduiding voor inhoud 2"/>
          <p:cNvSpPr>
            <a:spLocks noGrp="1"/>
          </p:cNvSpPr>
          <p:nvPr>
            <p:ph idx="1"/>
          </p:nvPr>
        </p:nvSpPr>
        <p:spPr>
          <a:xfrm>
            <a:off x="277813" y="1381125"/>
            <a:ext cx="8447087" cy="4462463"/>
          </a:xfrm>
        </p:spPr>
        <p:txBody>
          <a:bodyPr/>
          <a:lstStyle/>
          <a:p>
            <a:r>
              <a:rPr lang="nl-NL" dirty="0" smtClean="0"/>
              <a:t>Doel: kwaliteitsverbetering van de zorg in de stervensfase</a:t>
            </a:r>
          </a:p>
          <a:p>
            <a:r>
              <a:rPr lang="nl-NL" dirty="0" smtClean="0"/>
              <a:t>Beproefd instrument: Liverpool Care </a:t>
            </a:r>
            <a:r>
              <a:rPr lang="nl-NL" dirty="0" err="1" smtClean="0"/>
              <a:t>Pathway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the </a:t>
            </a:r>
            <a:r>
              <a:rPr lang="nl-NL" dirty="0" err="1" smtClean="0"/>
              <a:t>dying</a:t>
            </a:r>
            <a:r>
              <a:rPr lang="nl-NL" dirty="0" smtClean="0"/>
              <a:t> </a:t>
            </a:r>
            <a:r>
              <a:rPr lang="nl-NL" dirty="0" err="1" smtClean="0"/>
              <a:t>patient</a:t>
            </a:r>
            <a:endParaRPr lang="nl-NL" dirty="0" smtClean="0"/>
          </a:p>
          <a:p>
            <a:r>
              <a:rPr lang="nl-NL" dirty="0" smtClean="0"/>
              <a:t>Omschrijft de zorg in de vorm van zorgdoelen</a:t>
            </a:r>
          </a:p>
          <a:p>
            <a:r>
              <a:rPr lang="nl-NL" dirty="0" smtClean="0"/>
              <a:t>3 varianten: ziekenhuizen, verpleeghuizen, thuiszorgorganisaties, hospices </a:t>
            </a:r>
            <a:r>
              <a:rPr lang="nl-NL" dirty="0" err="1" smtClean="0"/>
              <a:t>i.o</a:t>
            </a:r>
            <a:endParaRPr lang="nl-NL" dirty="0" smtClean="0"/>
          </a:p>
        </p:txBody>
      </p:sp>
      <p:pic>
        <p:nvPicPr>
          <p:cNvPr id="3277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49900" y="3995738"/>
            <a:ext cx="31242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Ontwikkeling in NL </a:t>
            </a:r>
          </a:p>
        </p:txBody>
      </p:sp>
      <p:sp>
        <p:nvSpPr>
          <p:cNvPr id="33794" name="Tijdelijke aanduiding voor inhoud 2"/>
          <p:cNvSpPr>
            <a:spLocks noGrp="1"/>
          </p:cNvSpPr>
          <p:nvPr>
            <p:ph idx="1"/>
          </p:nvPr>
        </p:nvSpPr>
        <p:spPr>
          <a:xfrm>
            <a:off x="277813" y="1381125"/>
            <a:ext cx="8535987" cy="4727575"/>
          </a:xfrm>
        </p:spPr>
        <p:txBody>
          <a:bodyPr/>
          <a:lstStyle/>
          <a:p>
            <a:r>
              <a:rPr lang="nl-NL" dirty="0" smtClean="0"/>
              <a:t>Fase 1: 2001 - 2006 Onderzoek en praktijkervaringen: </a:t>
            </a:r>
          </a:p>
          <a:p>
            <a:pPr marL="406400" lvl="2" indent="0">
              <a:buFont typeface="Arial" charset="0"/>
              <a:buNone/>
            </a:pPr>
            <a:r>
              <a:rPr lang="nl-NL" sz="2000" dirty="0" smtClean="0"/>
              <a:t>IKR en Erasmus MC vertalen Engelse versie, pilot, onderzoek gebruik in 8 instellingen</a:t>
            </a:r>
          </a:p>
          <a:p>
            <a:r>
              <a:rPr lang="nl-NL" dirty="0" smtClean="0"/>
              <a:t>Fase 2: 2006 - 2008 Ervaring opdoen: </a:t>
            </a:r>
          </a:p>
          <a:p>
            <a:pPr marL="406400" lvl="2" indent="0">
              <a:buFont typeface="Arial" charset="0"/>
              <a:buNone/>
            </a:pPr>
            <a:r>
              <a:rPr lang="nl-NL" sz="2000" dirty="0" smtClean="0"/>
              <a:t>IKR en netwerken, 32 instellingen, veel begeleiding, publicaties en PR,</a:t>
            </a:r>
          </a:p>
          <a:p>
            <a:pPr marL="406400" lvl="2" indent="0">
              <a:buFont typeface="Arial" charset="0"/>
              <a:buNone/>
            </a:pPr>
            <a:r>
              <a:rPr lang="nl-NL" sz="2000" dirty="0" smtClean="0"/>
              <a:t>VWS subsidie voor ontwikkeling materialen en landelijke structuur voor implementatie </a:t>
            </a:r>
          </a:p>
          <a:p>
            <a:pPr marL="406400" lvl="2" indent="0">
              <a:buFont typeface="Arial" charset="0"/>
              <a:buNone/>
            </a:pPr>
            <a:r>
              <a:rPr lang="nl-NL" sz="2000" dirty="0" smtClean="0"/>
              <a:t>VIKC speerpunt programma PZ</a:t>
            </a:r>
          </a:p>
          <a:p>
            <a:r>
              <a:rPr lang="nl-NL" dirty="0" smtClean="0"/>
              <a:t>Fase 3: 2008 - 2009 Professionaliseren en opschalen</a:t>
            </a:r>
          </a:p>
          <a:p>
            <a:r>
              <a:rPr lang="nl-NL" dirty="0" smtClean="0"/>
              <a:t>Fase 4: 2009 - 2012 Nationale implementatie </a:t>
            </a:r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el 1"/>
          <p:cNvSpPr>
            <a:spLocks noGrp="1"/>
          </p:cNvSpPr>
          <p:nvPr>
            <p:ph type="title"/>
          </p:nvPr>
        </p:nvSpPr>
        <p:spPr>
          <a:xfrm>
            <a:off x="152400" y="312738"/>
            <a:ext cx="8420100" cy="755650"/>
          </a:xfrm>
        </p:spPr>
        <p:txBody>
          <a:bodyPr/>
          <a:lstStyle/>
          <a:p>
            <a:r>
              <a:rPr lang="nl-NL" smtClean="0"/>
              <a:t>Professionaliseren, opschalen en implementeren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7813" y="1381125"/>
            <a:ext cx="8751887" cy="4462463"/>
          </a:xfrm>
        </p:spPr>
        <p:txBody>
          <a:bodyPr/>
          <a:lstStyle/>
          <a:p>
            <a:pPr>
              <a:defRPr/>
            </a:pPr>
            <a:r>
              <a:rPr lang="nl-NL" dirty="0" smtClean="0"/>
              <a:t>Materialen </a:t>
            </a:r>
            <a:r>
              <a:rPr lang="nl-NL" dirty="0"/>
              <a:t>voor gebruik </a:t>
            </a:r>
          </a:p>
          <a:p>
            <a:pPr marL="406400" lvl="2" indent="0">
              <a:buFont typeface="Arial" charset="0"/>
              <a:buNone/>
              <a:defRPr/>
            </a:pPr>
            <a:r>
              <a:rPr lang="nl-NL" sz="1800" dirty="0" smtClean="0"/>
              <a:t>3 varianten, handleiding, folders ‘</a:t>
            </a:r>
            <a:r>
              <a:rPr lang="nl-NL" sz="1800" dirty="0"/>
              <a:t>De Stervensfase’ </a:t>
            </a:r>
            <a:r>
              <a:rPr lang="nl-NL" sz="1800" dirty="0" smtClean="0"/>
              <a:t>en </a:t>
            </a:r>
            <a:r>
              <a:rPr lang="nl-NL" sz="1800" dirty="0"/>
              <a:t>‘Een dierbare verliezen’ </a:t>
            </a:r>
            <a:endParaRPr lang="nl-NL" dirty="0"/>
          </a:p>
          <a:p>
            <a:pPr>
              <a:defRPr/>
            </a:pPr>
            <a:r>
              <a:rPr lang="nl-NL" dirty="0"/>
              <a:t>Materialen </a:t>
            </a:r>
            <a:r>
              <a:rPr lang="nl-NL" dirty="0" smtClean="0"/>
              <a:t>voor implementatie </a:t>
            </a:r>
            <a:endParaRPr lang="nl-NL" dirty="0"/>
          </a:p>
          <a:p>
            <a:pPr marL="406400" lvl="2" indent="0">
              <a:buFont typeface="Arial" charset="0"/>
              <a:buNone/>
              <a:defRPr/>
            </a:pPr>
            <a:r>
              <a:rPr lang="nl-NL" sz="1800" dirty="0" smtClean="0"/>
              <a:t>Handboek implementatie, training </a:t>
            </a:r>
            <a:r>
              <a:rPr lang="nl-NL" sz="1800" dirty="0"/>
              <a:t>voor </a:t>
            </a:r>
            <a:r>
              <a:rPr lang="nl-NL" sz="1800" dirty="0" smtClean="0"/>
              <a:t>projectleiders, nulmeting, evaluatie</a:t>
            </a:r>
          </a:p>
          <a:p>
            <a:pPr>
              <a:defRPr/>
            </a:pPr>
            <a:r>
              <a:rPr lang="nl-NL" dirty="0" smtClean="0"/>
              <a:t> </a:t>
            </a:r>
            <a:r>
              <a:rPr lang="nl-NL" dirty="0"/>
              <a:t>Materialen voor </a:t>
            </a:r>
            <a:r>
              <a:rPr lang="nl-NL" dirty="0" smtClean="0"/>
              <a:t>PR</a:t>
            </a:r>
          </a:p>
          <a:p>
            <a:pPr marL="406400" lvl="2" indent="0">
              <a:buFont typeface="Arial" charset="0"/>
              <a:buNone/>
              <a:defRPr/>
            </a:pPr>
            <a:r>
              <a:rPr lang="nl-NL" sz="1800" dirty="0" smtClean="0"/>
              <a:t>Map implementatie, flowchart, website</a:t>
            </a:r>
            <a:endParaRPr lang="nl-NL" dirty="0"/>
          </a:p>
          <a:p>
            <a:pPr>
              <a:defRPr/>
            </a:pPr>
            <a:r>
              <a:rPr lang="nl-NL" dirty="0"/>
              <a:t>Structuur voor landelijke verspreiding </a:t>
            </a:r>
            <a:endParaRPr lang="nl-NL" dirty="0" smtClean="0"/>
          </a:p>
          <a:p>
            <a:pPr marL="406400" lvl="2" indent="0">
              <a:buFont typeface="Arial" charset="0"/>
              <a:buNone/>
              <a:defRPr/>
            </a:pPr>
            <a:r>
              <a:rPr lang="nl-NL" sz="1800" dirty="0" smtClean="0"/>
              <a:t>IKR/Erasmus MC </a:t>
            </a:r>
            <a:r>
              <a:rPr lang="nl-NL" sz="1800" dirty="0" smtClean="0">
                <a:sym typeface="Wingdings" pitchFamily="2" charset="2"/>
              </a:rPr>
              <a:t> train de trainer 7 </a:t>
            </a:r>
            <a:r>
              <a:rPr lang="nl-NL" sz="1800" dirty="0" err="1" smtClean="0">
                <a:sym typeface="Wingdings" pitchFamily="2" charset="2"/>
              </a:rPr>
              <a:t>IKC’s</a:t>
            </a:r>
            <a:r>
              <a:rPr lang="nl-NL" sz="1800" dirty="0">
                <a:sym typeface="Wingdings" pitchFamily="2" charset="2"/>
              </a:rPr>
              <a:t> </a:t>
            </a:r>
            <a:r>
              <a:rPr lang="nl-NL" sz="1800" dirty="0" smtClean="0">
                <a:sym typeface="Wingdings" pitchFamily="2" charset="2"/>
              </a:rPr>
              <a:t> training projectleiders instellingen</a:t>
            </a:r>
          </a:p>
          <a:p>
            <a:pPr marL="406400" lvl="2" indent="0">
              <a:buFont typeface="Arial" charset="0"/>
              <a:buNone/>
              <a:defRPr/>
            </a:pPr>
            <a:r>
              <a:rPr lang="nl-NL" sz="1800" dirty="0"/>
              <a:t>Eind 2011 </a:t>
            </a:r>
            <a:r>
              <a:rPr lang="nl-NL" sz="1800" dirty="0" smtClean="0"/>
              <a:t>&gt; 300 </a:t>
            </a:r>
            <a:r>
              <a:rPr lang="nl-NL" sz="1800" dirty="0"/>
              <a:t>projectleiders </a:t>
            </a:r>
            <a:r>
              <a:rPr lang="nl-NL" sz="1800" dirty="0" smtClean="0"/>
              <a:t>getraind </a:t>
            </a:r>
            <a:endParaRPr lang="nl-NL" sz="1800" dirty="0"/>
          </a:p>
          <a:p>
            <a:pPr>
              <a:defRPr/>
            </a:pPr>
            <a:r>
              <a:rPr lang="nl-NL" dirty="0" smtClean="0"/>
              <a:t>Onderzoek </a:t>
            </a:r>
          </a:p>
          <a:p>
            <a:pPr marL="406400" lvl="2" indent="0">
              <a:buFont typeface="Arial" charset="0"/>
              <a:buNone/>
              <a:defRPr/>
            </a:pPr>
            <a:r>
              <a:rPr lang="nl-NL" sz="1800" dirty="0" smtClean="0"/>
              <a:t>IKNL/Erasmus 2012</a:t>
            </a:r>
          </a:p>
          <a:p>
            <a:pPr>
              <a:defRPr/>
            </a:pPr>
            <a:endParaRPr lang="nl-NL" dirty="0"/>
          </a:p>
          <a:p>
            <a:pPr>
              <a:defRPr/>
            </a:pPr>
            <a:endParaRPr lang="nl-NL" sz="1800" dirty="0"/>
          </a:p>
          <a:p>
            <a:pPr marL="0" indent="0">
              <a:buFont typeface="Arial" charset="0"/>
              <a:buNone/>
              <a:defRPr/>
            </a:pPr>
            <a:endParaRPr lang="nl-NL" dirty="0"/>
          </a:p>
          <a:p>
            <a:pPr>
              <a:defRPr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Tijdelijke aanduiding voor inhoud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8000" y="101600"/>
            <a:ext cx="7772400" cy="6604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oint_IKNL_sjabloon_4x3">
  <a:themeElements>
    <a:clrScheme name="Aangepast 4">
      <a:dk1>
        <a:srgbClr val="767676"/>
      </a:dk1>
      <a:lt1>
        <a:srgbClr val="FFFFFF"/>
      </a:lt1>
      <a:dk2>
        <a:srgbClr val="11B5E9"/>
      </a:dk2>
      <a:lt2>
        <a:srgbClr val="000000"/>
      </a:lt2>
      <a:accent1>
        <a:srgbClr val="BAEAF9"/>
      </a:accent1>
      <a:accent2>
        <a:srgbClr val="BABABA"/>
      </a:accent2>
      <a:accent3>
        <a:srgbClr val="AAD7F2"/>
      </a:accent3>
      <a:accent4>
        <a:srgbClr val="DADADA"/>
      </a:accent4>
      <a:accent5>
        <a:srgbClr val="D9F3FB"/>
      </a:accent5>
      <a:accent6>
        <a:srgbClr val="A8A8A8"/>
      </a:accent6>
      <a:hlink>
        <a:srgbClr val="7BD8F5"/>
      </a:hlink>
      <a:folHlink>
        <a:srgbClr val="7BD8F5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767676"/>
        </a:dk1>
        <a:lt1>
          <a:srgbClr val="FFFFFF"/>
        </a:lt1>
        <a:dk2>
          <a:srgbClr val="11B5E9"/>
        </a:dk2>
        <a:lt2>
          <a:srgbClr val="000000"/>
        </a:lt2>
        <a:accent1>
          <a:srgbClr val="BAEAF9"/>
        </a:accent1>
        <a:accent2>
          <a:srgbClr val="BABABA"/>
        </a:accent2>
        <a:accent3>
          <a:srgbClr val="AAD7F2"/>
        </a:accent3>
        <a:accent4>
          <a:srgbClr val="DADADA"/>
        </a:accent4>
        <a:accent5>
          <a:srgbClr val="D9F3FB"/>
        </a:accent5>
        <a:accent6>
          <a:srgbClr val="A8A8A8"/>
        </a:accent6>
        <a:hlink>
          <a:srgbClr val="66A7BA"/>
        </a:hlink>
        <a:folHlink>
          <a:srgbClr val="B2D3D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ussen/openingsdia">
  <a:themeElements>
    <a:clrScheme name="Aangepast 3">
      <a:dk1>
        <a:srgbClr val="767676"/>
      </a:dk1>
      <a:lt1>
        <a:srgbClr val="FFFFFF"/>
      </a:lt1>
      <a:dk2>
        <a:srgbClr val="11B5E9"/>
      </a:dk2>
      <a:lt2>
        <a:srgbClr val="000000"/>
      </a:lt2>
      <a:accent1>
        <a:srgbClr val="BAEAF9"/>
      </a:accent1>
      <a:accent2>
        <a:srgbClr val="BABABA"/>
      </a:accent2>
      <a:accent3>
        <a:srgbClr val="AAD7F2"/>
      </a:accent3>
      <a:accent4>
        <a:srgbClr val="DADADA"/>
      </a:accent4>
      <a:accent5>
        <a:srgbClr val="D9F3FB"/>
      </a:accent5>
      <a:accent6>
        <a:srgbClr val="A8A8A8"/>
      </a:accent6>
      <a:hlink>
        <a:srgbClr val="7BD8F5"/>
      </a:hlink>
      <a:folHlink>
        <a:srgbClr val="7BD8F5"/>
      </a:folHlink>
    </a:clrScheme>
    <a:fontScheme name="Tussen/openingsdi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ussen/openingsdia 1">
        <a:dk1>
          <a:srgbClr val="767676"/>
        </a:dk1>
        <a:lt1>
          <a:srgbClr val="FFFFFF"/>
        </a:lt1>
        <a:dk2>
          <a:srgbClr val="11B5E9"/>
        </a:dk2>
        <a:lt2>
          <a:srgbClr val="000000"/>
        </a:lt2>
        <a:accent1>
          <a:srgbClr val="BAEAF9"/>
        </a:accent1>
        <a:accent2>
          <a:srgbClr val="BABABA"/>
        </a:accent2>
        <a:accent3>
          <a:srgbClr val="AAD7F2"/>
        </a:accent3>
        <a:accent4>
          <a:srgbClr val="DADADA"/>
        </a:accent4>
        <a:accent5>
          <a:srgbClr val="D9F3FB"/>
        </a:accent5>
        <a:accent6>
          <a:srgbClr val="A8A8A8"/>
        </a:accent6>
        <a:hlink>
          <a:srgbClr val="66A7BA"/>
        </a:hlink>
        <a:folHlink>
          <a:srgbClr val="B2D3D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PPoint_IKNL_sjabloon_4x3</Template>
  <TotalTime>2799</TotalTime>
  <Words>379</Words>
  <Application>Microsoft Office PowerPoint</Application>
  <PresentationFormat>Diavoorstelling (4:3)</PresentationFormat>
  <Paragraphs>108</Paragraphs>
  <Slides>12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14" baseType="lpstr">
      <vt:lpstr>PPoint_IKNL_sjabloon_4x3</vt:lpstr>
      <vt:lpstr>Tussen/openingsdia</vt:lpstr>
      <vt:lpstr>Ervaringen met kennisverspreiding  </vt:lpstr>
      <vt:lpstr>Waar gaat het over?</vt:lpstr>
      <vt:lpstr>Inhoud presentatie</vt:lpstr>
      <vt:lpstr>IKNL</vt:lpstr>
      <vt:lpstr>Van leren naar presteren</vt:lpstr>
      <vt:lpstr>Zorgpad stervensfase (ZS)</vt:lpstr>
      <vt:lpstr>Ontwikkeling in NL </vt:lpstr>
      <vt:lpstr>Professionaliseren, opschalen en implementeren</vt:lpstr>
      <vt:lpstr>Dia 9</vt:lpstr>
      <vt:lpstr>Project oncobase</vt:lpstr>
      <vt:lpstr>Waar ging het mis</vt:lpstr>
      <vt:lpstr>Geleerde lessen</vt:lpstr>
    </vt:vector>
  </TitlesOfParts>
  <Company>IKNL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Voortgang consultatie palliatieve zorg</dc:title>
  <dc:creator>Marianne Pruijssers</dc:creator>
  <dc:description>sjabloonversie 1.1 - 16 februari 2011_x000d_
Lay-out: Weijsters &amp; Kooij_x000d_
Sjablonen: www.joulesunlimited.nl</dc:description>
  <cp:lastModifiedBy>lremme01</cp:lastModifiedBy>
  <cp:revision>221</cp:revision>
  <cp:lastPrinted>2013-05-13T06:48:20Z</cp:lastPrinted>
  <dcterms:created xsi:type="dcterms:W3CDTF">2012-07-23T13:53:09Z</dcterms:created>
  <dcterms:modified xsi:type="dcterms:W3CDTF">2013-05-13T14:05:30Z</dcterms:modified>
</cp:coreProperties>
</file>